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sldIdLst>
    <p:sldId id="256" r:id="rId2"/>
    <p:sldId id="258" r:id="rId3"/>
    <p:sldId id="281" r:id="rId4"/>
    <p:sldId id="276" r:id="rId5"/>
    <p:sldId id="265" r:id="rId6"/>
    <p:sldId id="263" r:id="rId7"/>
    <p:sldId id="266" r:id="rId8"/>
    <p:sldId id="267" r:id="rId9"/>
    <p:sldId id="268" r:id="rId10"/>
    <p:sldId id="269" r:id="rId11"/>
    <p:sldId id="270" r:id="rId12"/>
    <p:sldId id="283" r:id="rId13"/>
    <p:sldId id="284" r:id="rId14"/>
    <p:sldId id="274" r:id="rId15"/>
    <p:sldId id="275" r:id="rId16"/>
    <p:sldId id="286" r:id="rId17"/>
    <p:sldId id="282" r:id="rId18"/>
    <p:sldId id="278" r:id="rId19"/>
    <p:sldId id="279"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A18"/>
    <a:srgbClr val="FFFF99"/>
    <a:srgbClr val="CCFFCC"/>
    <a:srgbClr val="FF33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5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3ABB553-F7D8-48D7-B47F-C36F37D8A18E}" type="slidenum">
              <a:rPr lang="en-US" altLang="en-US" smtClean="0"/>
              <a:pPr/>
              <a:t>‹#›</a:t>
            </a:fld>
            <a:endParaRPr lang="en-US" altLang="en-US"/>
          </a:p>
        </p:txBody>
      </p:sp>
    </p:spTree>
    <p:extLst>
      <p:ext uri="{BB962C8B-B14F-4D97-AF65-F5344CB8AC3E}">
        <p14:creationId xmlns:p14="http://schemas.microsoft.com/office/powerpoint/2010/main" val="2431707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6E22B92-FD6A-4E48-90AA-CA0EB2BD714F}" type="slidenum">
              <a:rPr lang="en-US" altLang="en-US" smtClean="0"/>
              <a:pPr/>
              <a:t>‹#›</a:t>
            </a:fld>
            <a:endParaRPr lang="en-US" altLang="en-US"/>
          </a:p>
        </p:txBody>
      </p:sp>
    </p:spTree>
    <p:extLst>
      <p:ext uri="{BB962C8B-B14F-4D97-AF65-F5344CB8AC3E}">
        <p14:creationId xmlns:p14="http://schemas.microsoft.com/office/powerpoint/2010/main" val="44775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6E22B92-FD6A-4E48-90AA-CA0EB2BD714F}" type="slidenum">
              <a:rPr lang="en-US" altLang="en-US" smtClean="0"/>
              <a:pPr/>
              <a:t>‹#›</a:t>
            </a:fld>
            <a:endParaRPr lang="en-US" altLang="en-US"/>
          </a:p>
        </p:txBody>
      </p:sp>
    </p:spTree>
    <p:extLst>
      <p:ext uri="{BB962C8B-B14F-4D97-AF65-F5344CB8AC3E}">
        <p14:creationId xmlns:p14="http://schemas.microsoft.com/office/powerpoint/2010/main" val="1307528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6E22B92-FD6A-4E48-90AA-CA0EB2BD714F}" type="slidenum">
              <a:rPr lang="en-US" altLang="en-US" smtClean="0"/>
              <a:pPr/>
              <a:t>‹#›</a:t>
            </a:fld>
            <a:endParaRPr lang="en-US"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790801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6E22B92-FD6A-4E48-90AA-CA0EB2BD714F}" type="slidenum">
              <a:rPr lang="en-US" altLang="en-US" smtClean="0"/>
              <a:pPr/>
              <a:t>‹#›</a:t>
            </a:fld>
            <a:endParaRPr lang="en-US" altLang="en-US"/>
          </a:p>
        </p:txBody>
      </p:sp>
    </p:spTree>
    <p:extLst>
      <p:ext uri="{BB962C8B-B14F-4D97-AF65-F5344CB8AC3E}">
        <p14:creationId xmlns:p14="http://schemas.microsoft.com/office/powerpoint/2010/main" val="2583198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en-US"/>
          </a:p>
        </p:txBody>
      </p:sp>
      <p:sp>
        <p:nvSpPr>
          <p:cNvPr id="4"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6E22B92-FD6A-4E48-90AA-CA0EB2BD714F}" type="slidenum">
              <a:rPr lang="en-US" altLang="en-US" smtClean="0"/>
              <a:pPr/>
              <a:t>‹#›</a:t>
            </a:fld>
            <a:endParaRPr lang="en-US" altLang="en-US"/>
          </a:p>
        </p:txBody>
      </p:sp>
    </p:spTree>
    <p:extLst>
      <p:ext uri="{BB962C8B-B14F-4D97-AF65-F5344CB8AC3E}">
        <p14:creationId xmlns:p14="http://schemas.microsoft.com/office/powerpoint/2010/main" val="1309009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en-US"/>
          </a:p>
        </p:txBody>
      </p:sp>
      <p:sp>
        <p:nvSpPr>
          <p:cNvPr id="4"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6E22B92-FD6A-4E48-90AA-CA0EB2BD714F}" type="slidenum">
              <a:rPr lang="en-US" altLang="en-US" smtClean="0"/>
              <a:pPr/>
              <a:t>‹#›</a:t>
            </a:fld>
            <a:endParaRPr lang="en-US" altLang="en-US"/>
          </a:p>
        </p:txBody>
      </p:sp>
    </p:spTree>
    <p:extLst>
      <p:ext uri="{BB962C8B-B14F-4D97-AF65-F5344CB8AC3E}">
        <p14:creationId xmlns:p14="http://schemas.microsoft.com/office/powerpoint/2010/main" val="4032854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21FE6F1-8729-4961-80C2-05CFA70AFC7F}" type="slidenum">
              <a:rPr lang="en-US" altLang="en-US" smtClean="0"/>
              <a:pPr/>
              <a:t>‹#›</a:t>
            </a:fld>
            <a:endParaRPr lang="en-US" altLang="en-US"/>
          </a:p>
        </p:txBody>
      </p:sp>
    </p:spTree>
    <p:extLst>
      <p:ext uri="{BB962C8B-B14F-4D97-AF65-F5344CB8AC3E}">
        <p14:creationId xmlns:p14="http://schemas.microsoft.com/office/powerpoint/2010/main" val="3540526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06343C7-702B-430D-ACE6-3B57E226AEC4}" type="slidenum">
              <a:rPr lang="en-US" altLang="en-US" smtClean="0"/>
              <a:pPr/>
              <a:t>‹#›</a:t>
            </a:fld>
            <a:endParaRPr lang="en-US" altLang="en-US"/>
          </a:p>
        </p:txBody>
      </p:sp>
    </p:spTree>
    <p:extLst>
      <p:ext uri="{BB962C8B-B14F-4D97-AF65-F5344CB8AC3E}">
        <p14:creationId xmlns:p14="http://schemas.microsoft.com/office/powerpoint/2010/main" val="362998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D1E444A-D530-45E7-9DEC-4CD6CA4F2C02}" type="slidenum">
              <a:rPr lang="en-US" altLang="en-US" smtClean="0"/>
              <a:pPr/>
              <a:t>‹#›</a:t>
            </a:fld>
            <a:endParaRPr lang="en-US" altLang="en-US"/>
          </a:p>
        </p:txBody>
      </p:sp>
    </p:spTree>
    <p:extLst>
      <p:ext uri="{BB962C8B-B14F-4D97-AF65-F5344CB8AC3E}">
        <p14:creationId xmlns:p14="http://schemas.microsoft.com/office/powerpoint/2010/main" val="1770888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67CBA28-7175-4B94-9871-4F4CC3BFFE7F}" type="slidenum">
              <a:rPr lang="en-US" altLang="en-US" smtClean="0"/>
              <a:pPr/>
              <a:t>‹#›</a:t>
            </a:fld>
            <a:endParaRPr lang="en-US" altLang="en-US"/>
          </a:p>
        </p:txBody>
      </p:sp>
    </p:spTree>
    <p:extLst>
      <p:ext uri="{BB962C8B-B14F-4D97-AF65-F5344CB8AC3E}">
        <p14:creationId xmlns:p14="http://schemas.microsoft.com/office/powerpoint/2010/main" val="366511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A49BFA3-EFFA-4FA4-8F45-FA95BBCECCA9}" type="slidenum">
              <a:rPr lang="en-US" altLang="en-US" smtClean="0"/>
              <a:pPr/>
              <a:t>‹#›</a:t>
            </a:fld>
            <a:endParaRPr lang="en-US" altLang="en-US"/>
          </a:p>
        </p:txBody>
      </p:sp>
    </p:spTree>
    <p:extLst>
      <p:ext uri="{BB962C8B-B14F-4D97-AF65-F5344CB8AC3E}">
        <p14:creationId xmlns:p14="http://schemas.microsoft.com/office/powerpoint/2010/main" val="355017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D16F7AC5-6D65-4C2B-9186-3B4AADAABACC}" type="slidenum">
              <a:rPr lang="en-US" altLang="en-US" smtClean="0"/>
              <a:pPr/>
              <a:t>‹#›</a:t>
            </a:fld>
            <a:endParaRPr lang="en-US" altLang="en-US"/>
          </a:p>
        </p:txBody>
      </p:sp>
    </p:spTree>
    <p:extLst>
      <p:ext uri="{BB962C8B-B14F-4D97-AF65-F5344CB8AC3E}">
        <p14:creationId xmlns:p14="http://schemas.microsoft.com/office/powerpoint/2010/main" val="178320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endParaRPr lang="en-US" altLang="en-US"/>
          </a:p>
        </p:txBody>
      </p:sp>
      <p:sp>
        <p:nvSpPr>
          <p:cNvPr id="5" name="Footer Placeholder 3"/>
          <p:cNvSpPr>
            <a:spLocks noGrp="1"/>
          </p:cNvSpPr>
          <p:nvPr>
            <p:ph type="ftr" sz="quarter" idx="11"/>
          </p:nvPr>
        </p:nvSpPr>
        <p:spPr/>
        <p:txBody>
          <a:bodyPr/>
          <a:lstStyle/>
          <a:p>
            <a:endParaRPr lang="en-US" altLang="en-US"/>
          </a:p>
        </p:txBody>
      </p:sp>
      <p:sp>
        <p:nvSpPr>
          <p:cNvPr id="6" name="Slide Number Placeholder 4"/>
          <p:cNvSpPr>
            <a:spLocks noGrp="1"/>
          </p:cNvSpPr>
          <p:nvPr>
            <p:ph type="sldNum" sz="quarter" idx="12"/>
          </p:nvPr>
        </p:nvSpPr>
        <p:spPr/>
        <p:txBody>
          <a:bodyPr/>
          <a:lstStyle/>
          <a:p>
            <a:fld id="{D3AB6DF7-5B6E-40C4-BAAC-D76A4DC389B7}" type="slidenum">
              <a:rPr lang="en-US" altLang="en-US" smtClean="0"/>
              <a:pPr/>
              <a:t>‹#›</a:t>
            </a:fld>
            <a:endParaRPr lang="en-US" altLang="en-US"/>
          </a:p>
        </p:txBody>
      </p:sp>
    </p:spTree>
    <p:extLst>
      <p:ext uri="{BB962C8B-B14F-4D97-AF65-F5344CB8AC3E}">
        <p14:creationId xmlns:p14="http://schemas.microsoft.com/office/powerpoint/2010/main" val="301911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ltLang="en-US"/>
          </a:p>
        </p:txBody>
      </p:sp>
      <p:sp>
        <p:nvSpPr>
          <p:cNvPr id="5" name="Footer Placeholder 2"/>
          <p:cNvSpPr>
            <a:spLocks noGrp="1"/>
          </p:cNvSpPr>
          <p:nvPr>
            <p:ph type="ftr" sz="quarter" idx="11"/>
          </p:nvPr>
        </p:nvSpPr>
        <p:spPr/>
        <p:txBody>
          <a:bodyPr/>
          <a:lstStyle/>
          <a:p>
            <a:endParaRPr lang="en-US" altLang="en-US"/>
          </a:p>
        </p:txBody>
      </p:sp>
      <p:sp>
        <p:nvSpPr>
          <p:cNvPr id="6" name="Slide Number Placeholder 3"/>
          <p:cNvSpPr>
            <a:spLocks noGrp="1"/>
          </p:cNvSpPr>
          <p:nvPr>
            <p:ph type="sldNum" sz="quarter" idx="12"/>
          </p:nvPr>
        </p:nvSpPr>
        <p:spPr/>
        <p:txBody>
          <a:bodyPr/>
          <a:lstStyle/>
          <a:p>
            <a:fld id="{132C0E91-E743-496B-BA53-4AAF2390FDE4}" type="slidenum">
              <a:rPr lang="en-US" altLang="en-US" smtClean="0"/>
              <a:pPr/>
              <a:t>‹#›</a:t>
            </a:fld>
            <a:endParaRPr lang="en-US" altLang="en-US"/>
          </a:p>
        </p:txBody>
      </p:sp>
    </p:spTree>
    <p:extLst>
      <p:ext uri="{BB962C8B-B14F-4D97-AF65-F5344CB8AC3E}">
        <p14:creationId xmlns:p14="http://schemas.microsoft.com/office/powerpoint/2010/main" val="338647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endParaRPr lang="en-US" altLang="en-US"/>
          </a:p>
        </p:txBody>
      </p:sp>
      <p:sp>
        <p:nvSpPr>
          <p:cNvPr id="5" name="Footer Placeholder 5"/>
          <p:cNvSpPr>
            <a:spLocks noGrp="1"/>
          </p:cNvSpPr>
          <p:nvPr>
            <p:ph type="ftr" sz="quarter" idx="11"/>
          </p:nvPr>
        </p:nvSpPr>
        <p:spPr/>
        <p:txBody>
          <a:bodyPr/>
          <a:lstStyle/>
          <a:p>
            <a:endParaRPr lang="en-US" altLang="en-US"/>
          </a:p>
        </p:txBody>
      </p:sp>
      <p:sp>
        <p:nvSpPr>
          <p:cNvPr id="6" name="Slide Number Placeholder 6"/>
          <p:cNvSpPr>
            <a:spLocks noGrp="1"/>
          </p:cNvSpPr>
          <p:nvPr>
            <p:ph type="sldNum" sz="quarter" idx="12"/>
          </p:nvPr>
        </p:nvSpPr>
        <p:spPr/>
        <p:txBody>
          <a:bodyPr/>
          <a:lstStyle/>
          <a:p>
            <a:fld id="{2B44912D-4374-4835-8A86-5A1DAFF77B4F}" type="slidenum">
              <a:rPr lang="en-US" altLang="en-US" smtClean="0"/>
              <a:pPr/>
              <a:t>‹#›</a:t>
            </a:fld>
            <a:endParaRPr lang="en-US" altLang="en-US"/>
          </a:p>
        </p:txBody>
      </p:sp>
    </p:spTree>
    <p:extLst>
      <p:ext uri="{BB962C8B-B14F-4D97-AF65-F5344CB8AC3E}">
        <p14:creationId xmlns:p14="http://schemas.microsoft.com/office/powerpoint/2010/main" val="3499653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490A80B-552E-4665-999F-5246F723A33C}" type="slidenum">
              <a:rPr lang="en-US" altLang="en-US" smtClean="0"/>
              <a:pPr/>
              <a:t>‹#›</a:t>
            </a:fld>
            <a:endParaRPr lang="en-US" altLang="en-US"/>
          </a:p>
        </p:txBody>
      </p:sp>
    </p:spTree>
    <p:extLst>
      <p:ext uri="{BB962C8B-B14F-4D97-AF65-F5344CB8AC3E}">
        <p14:creationId xmlns:p14="http://schemas.microsoft.com/office/powerpoint/2010/main" val="3601095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lt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lt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6E22B92-FD6A-4E48-90AA-CA0EB2BD714F}" type="slidenum">
              <a:rPr lang="en-US" altLang="en-US" smtClean="0"/>
              <a:pPr/>
              <a:t>‹#›</a:t>
            </a:fld>
            <a:endParaRPr lang="en-US" altLang="en-US"/>
          </a:p>
        </p:txBody>
      </p:sp>
    </p:spTree>
    <p:extLst>
      <p:ext uri="{BB962C8B-B14F-4D97-AF65-F5344CB8AC3E}">
        <p14:creationId xmlns:p14="http://schemas.microsoft.com/office/powerpoint/2010/main" val="3898932121"/>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US" altLang="en-US"/>
              <a:t>Biological Basis of Cognitive Development</a:t>
            </a:r>
          </a:p>
        </p:txBody>
      </p:sp>
      <p:sp>
        <p:nvSpPr>
          <p:cNvPr id="5123" name="Rectangle 3"/>
          <p:cNvSpPr>
            <a:spLocks noGrp="1" noChangeArrowheads="1"/>
          </p:cNvSpPr>
          <p:nvPr>
            <p:ph type="subTitle" idx="1"/>
          </p:nvPr>
        </p:nvSpPr>
        <p:spPr/>
        <p:txBody>
          <a:bodyPr>
            <a:normAutofit fontScale="70000" lnSpcReduction="20000"/>
          </a:bodyPr>
          <a:lstStyle/>
          <a:p>
            <a:r>
              <a:rPr lang="en-US" altLang="en-US" dirty="0"/>
              <a:t>Lecture:  Unit 2</a:t>
            </a:r>
          </a:p>
          <a:p>
            <a:r>
              <a:rPr lang="en-US" altLang="en-US" dirty="0" smtClean="0"/>
              <a:t>Dr. Neil Schwartz</a:t>
            </a:r>
            <a:endParaRPr lang="en-US" altLang="en-US" dirty="0"/>
          </a:p>
          <a:p>
            <a:r>
              <a:rPr lang="en-US" altLang="en-US" dirty="0" err="1"/>
              <a:t>Psy</a:t>
            </a:r>
            <a:r>
              <a:rPr lang="en-US" altLang="en-US" dirty="0"/>
              <a:t> 353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US" altLang="en-US" b="1" i="1"/>
              <a:t>Critical Periods</a:t>
            </a:r>
          </a:p>
        </p:txBody>
      </p:sp>
      <p:sp>
        <p:nvSpPr>
          <p:cNvPr id="20483" name="Rectangle 3"/>
          <p:cNvSpPr>
            <a:spLocks noGrp="1" noChangeArrowheads="1"/>
          </p:cNvSpPr>
          <p:nvPr>
            <p:ph idx="1"/>
          </p:nvPr>
        </p:nvSpPr>
        <p:spPr>
          <a:xfrm>
            <a:off x="1143000" y="1676400"/>
            <a:ext cx="7772400" cy="4572000"/>
          </a:xfrm>
        </p:spPr>
        <p:txBody>
          <a:bodyPr>
            <a:normAutofit/>
          </a:bodyPr>
          <a:lstStyle/>
          <a:p>
            <a:pPr>
              <a:lnSpc>
                <a:spcPct val="90000"/>
              </a:lnSpc>
            </a:pPr>
            <a:r>
              <a:rPr lang="en-US" altLang="en-US" dirty="0">
                <a:solidFill>
                  <a:schemeClr val="accent4">
                    <a:lumMod val="20000"/>
                    <a:lumOff val="80000"/>
                  </a:schemeClr>
                </a:solidFill>
              </a:rPr>
              <a:t>Critical periods </a:t>
            </a:r>
            <a:r>
              <a:rPr lang="en-US" altLang="en-US" dirty="0"/>
              <a:t>are the time in development when infants/children</a:t>
            </a:r>
            <a:r>
              <a:rPr lang="en-US" altLang="en-US" dirty="0">
                <a:solidFill>
                  <a:srgbClr val="FF3300"/>
                </a:solidFill>
              </a:rPr>
              <a:t> </a:t>
            </a:r>
            <a:r>
              <a:rPr lang="en-US" altLang="en-US" dirty="0">
                <a:solidFill>
                  <a:schemeClr val="accent4">
                    <a:lumMod val="20000"/>
                    <a:lumOff val="80000"/>
                  </a:schemeClr>
                </a:solidFill>
              </a:rPr>
              <a:t>are “ripe” for the influence of environmental experiences. (when a specific skill or ability is most easily acquired)</a:t>
            </a:r>
          </a:p>
          <a:p>
            <a:pPr>
              <a:lnSpc>
                <a:spcPct val="90000"/>
              </a:lnSpc>
            </a:pPr>
            <a:r>
              <a:rPr lang="en-US" altLang="en-US" dirty="0"/>
              <a:t>Humans are prepared neurologically for certain experiences and not others. When the time is right, the experiences exert their most effective and efficient effect on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dissolve">
                                      <p:cBhvr>
                                        <p:cTn id="12"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altLang="en-US" b="1" i="1"/>
              <a:t>What does it mean to be neurologically-prepared?</a:t>
            </a:r>
          </a:p>
        </p:txBody>
      </p:sp>
      <p:sp>
        <p:nvSpPr>
          <p:cNvPr id="21507" name="Rectangle 3"/>
          <p:cNvSpPr>
            <a:spLocks noGrp="1" noChangeArrowheads="1"/>
          </p:cNvSpPr>
          <p:nvPr>
            <p:ph idx="1"/>
          </p:nvPr>
        </p:nvSpPr>
        <p:spPr/>
        <p:txBody>
          <a:bodyPr/>
          <a:lstStyle/>
          <a:p>
            <a:r>
              <a:rPr lang="en-US" altLang="en-US" dirty="0"/>
              <a:t>Neurological preparedness suggests that there are </a:t>
            </a:r>
            <a:r>
              <a:rPr lang="en-US" altLang="en-US" dirty="0">
                <a:solidFill>
                  <a:schemeClr val="accent4">
                    <a:lumMod val="20000"/>
                    <a:lumOff val="80000"/>
                  </a:schemeClr>
                </a:solidFill>
              </a:rPr>
              <a:t>undifferentiated neurons that become specialized for various functions </a:t>
            </a:r>
            <a:r>
              <a:rPr lang="en-US" altLang="en-US" dirty="0"/>
              <a:t>as a result of their </a:t>
            </a:r>
            <a:r>
              <a:rPr lang="en-US" altLang="en-US" dirty="0">
                <a:solidFill>
                  <a:srgbClr val="FFEA18"/>
                </a:solidFill>
              </a:rPr>
              <a:t>location in the brain</a:t>
            </a:r>
            <a:r>
              <a:rPr lang="en-US" altLang="en-US" dirty="0"/>
              <a:t> </a:t>
            </a:r>
            <a:r>
              <a:rPr lang="en-US" altLang="en-US" i="1" dirty="0"/>
              <a:t>and</a:t>
            </a:r>
            <a:r>
              <a:rPr lang="en-US" altLang="en-US" dirty="0"/>
              <a:t> </a:t>
            </a:r>
            <a:r>
              <a:rPr lang="en-US" altLang="en-US" dirty="0">
                <a:solidFill>
                  <a:srgbClr val="FFEA18"/>
                </a:solidFill>
              </a:rPr>
              <a:t>experience</a:t>
            </a:r>
            <a:r>
              <a:rPr lang="en-US" altLang="en-US" dirty="0"/>
              <a:t>. When these neurons are made available for differentiation, the nature of experience can and will have a clear affect on them, and hence all of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wd">
                                    <p:tmPct val="100000"/>
                                  </p:iterate>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dissolve">
                                      <p:cBhvr>
                                        <p:cTn id="7" dur="3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iterate type="wd">
                                    <p:tmPct val="0"/>
                                  </p:iterate>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dissolve">
                                      <p:cBhvr>
                                        <p:cTn id="12"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P spid="21507"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a:r>
              <a:rPr lang="en-US" b="1" i="1"/>
              <a:t>Behavior Genetics</a:t>
            </a:r>
          </a:p>
        </p:txBody>
      </p:sp>
      <p:sp>
        <p:nvSpPr>
          <p:cNvPr id="35843" name="Rectangle 3"/>
          <p:cNvSpPr>
            <a:spLocks noGrp="1" noChangeArrowheads="1"/>
          </p:cNvSpPr>
          <p:nvPr>
            <p:ph idx="1"/>
          </p:nvPr>
        </p:nvSpPr>
        <p:spPr/>
        <p:txBody>
          <a:bodyPr/>
          <a:lstStyle/>
          <a:p>
            <a:r>
              <a:rPr lang="en-US" dirty="0">
                <a:solidFill>
                  <a:schemeClr val="accent4">
                    <a:lumMod val="20000"/>
                    <a:lumOff val="80000"/>
                  </a:schemeClr>
                </a:solidFill>
              </a:rPr>
              <a:t>Behavior Genetics — </a:t>
            </a:r>
            <a:r>
              <a:rPr lang="en-US" dirty="0"/>
              <a:t>studies genetic effects on behavior and complex psychological characteristics, such as intelligence and personality.</a:t>
            </a:r>
          </a:p>
          <a:p>
            <a:r>
              <a:rPr lang="en-US" i="1" dirty="0">
                <a:solidFill>
                  <a:schemeClr val="tx2"/>
                </a:solidFill>
              </a:rPr>
              <a:t>So, is biology truly destiny?</a:t>
            </a:r>
          </a:p>
          <a:p>
            <a:r>
              <a:rPr lang="en-US" i="1" dirty="0">
                <a:solidFill>
                  <a:schemeClr val="accent4">
                    <a:lumMod val="20000"/>
                    <a:lumOff val="80000"/>
                  </a:schemeClr>
                </a:solidFill>
              </a:rPr>
              <a:t>No… remember, all genetic effects are moderated by environmental effects.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499214" y="457200"/>
            <a:ext cx="7055380" cy="1400530"/>
          </a:xfrm>
          <a:noFill/>
          <a:ln/>
        </p:spPr>
        <p:txBody>
          <a:bodyPr/>
          <a:lstStyle/>
          <a:p>
            <a:r>
              <a:rPr lang="en-US" sz="4000" b="1" i="1" dirty="0" smtClean="0"/>
              <a:t>Genotype       Environment </a:t>
            </a:r>
            <a:r>
              <a:rPr lang="en-US" sz="4000" b="1" i="1" dirty="0"/>
              <a:t>Theory</a:t>
            </a:r>
          </a:p>
        </p:txBody>
      </p:sp>
      <p:sp>
        <p:nvSpPr>
          <p:cNvPr id="36867" name="Rectangle 3"/>
          <p:cNvSpPr>
            <a:spLocks noGrp="1" noChangeArrowheads="1"/>
          </p:cNvSpPr>
          <p:nvPr>
            <p:ph idx="1"/>
          </p:nvPr>
        </p:nvSpPr>
        <p:spPr/>
        <p:txBody>
          <a:bodyPr/>
          <a:lstStyle/>
          <a:p>
            <a:r>
              <a:rPr lang="en-US" dirty="0"/>
              <a:t>A person’s genetic makeup influences which environments one encounters </a:t>
            </a:r>
          </a:p>
          <a:p>
            <a:pPr>
              <a:buFont typeface="Monotype Sorts" charset="2"/>
              <a:buNone/>
            </a:pPr>
            <a:r>
              <a:rPr lang="en-US" dirty="0"/>
              <a:t>	and the type of experiences one has.</a:t>
            </a:r>
          </a:p>
          <a:p>
            <a:pPr>
              <a:buFont typeface="Monotype Sorts" charset="2"/>
              <a:buNone/>
            </a:pPr>
            <a:endParaRPr lang="en-US" dirty="0"/>
          </a:p>
          <a:p>
            <a:r>
              <a:rPr lang="en-US" b="1" i="1" dirty="0">
                <a:solidFill>
                  <a:schemeClr val="accent4">
                    <a:lumMod val="20000"/>
                    <a:lumOff val="80000"/>
                  </a:schemeClr>
                </a:solidFill>
              </a:rPr>
              <a:t>Genes drive experience </a:t>
            </a:r>
            <a:r>
              <a:rPr lang="en-US" b="1" i="1" dirty="0"/>
              <a:t>and determine how we organize our world and how our experiences are perceived. </a:t>
            </a:r>
            <a:endParaRPr lang="en-US" b="1" i="1" dirty="0">
              <a:solidFill>
                <a:srgbClr val="FF3300"/>
              </a:solidFill>
            </a:endParaRPr>
          </a:p>
        </p:txBody>
      </p:sp>
      <p:sp>
        <p:nvSpPr>
          <p:cNvPr id="36869" name="AutoShape 5"/>
          <p:cNvSpPr>
            <a:spLocks noChangeArrowheads="1"/>
          </p:cNvSpPr>
          <p:nvPr/>
        </p:nvSpPr>
        <p:spPr bwMode="auto">
          <a:xfrm>
            <a:off x="3174200" y="609600"/>
            <a:ext cx="838200" cy="457200"/>
          </a:xfrm>
          <a:prstGeom prst="rightArrow">
            <a:avLst>
              <a:gd name="adj1" fmla="val 50000"/>
              <a:gd name="adj2" fmla="val 75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457200" y="914400"/>
            <a:ext cx="3048000" cy="1600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Child’s Genotype</a:t>
            </a:r>
            <a:endParaRPr lang="en-US" dirty="0"/>
          </a:p>
        </p:txBody>
      </p:sp>
      <p:sp>
        <p:nvSpPr>
          <p:cNvPr id="6" name="Oval 5"/>
          <p:cNvSpPr/>
          <p:nvPr/>
        </p:nvSpPr>
        <p:spPr>
          <a:xfrm>
            <a:off x="2590800" y="2667000"/>
            <a:ext cx="3886200" cy="1981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Environment sought out and established by the Child</a:t>
            </a:r>
            <a:endParaRPr lang="en-US" dirty="0"/>
          </a:p>
        </p:txBody>
      </p:sp>
      <p:sp>
        <p:nvSpPr>
          <p:cNvPr id="7" name="Oval 6"/>
          <p:cNvSpPr/>
          <p:nvPr/>
        </p:nvSpPr>
        <p:spPr>
          <a:xfrm>
            <a:off x="5562600" y="4800600"/>
            <a:ext cx="3048000" cy="16002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Child’s Phenotype</a:t>
            </a:r>
            <a:endParaRPr lang="en-US" dirty="0"/>
          </a:p>
        </p:txBody>
      </p:sp>
      <p:cxnSp>
        <p:nvCxnSpPr>
          <p:cNvPr id="9" name="Straight Arrow Connector 8"/>
          <p:cNvCxnSpPr>
            <a:stCxn id="5" idx="5"/>
          </p:cNvCxnSpPr>
          <p:nvPr/>
        </p:nvCxnSpPr>
        <p:spPr>
          <a:xfrm rot="16200000" flipH="1">
            <a:off x="3126743" y="2212343"/>
            <a:ext cx="462944" cy="59877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p:nvPr/>
        </p:nvCxnSpPr>
        <p:spPr>
          <a:xfrm rot="16200000" flipH="1">
            <a:off x="5859113" y="4351687"/>
            <a:ext cx="462944" cy="59877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1219200" y="2438400"/>
            <a:ext cx="4267200" cy="3505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Rearing Environment of the Child</a:t>
            </a:r>
            <a:endParaRPr lang="en-US" dirty="0"/>
          </a:p>
        </p:txBody>
      </p:sp>
      <p:sp>
        <p:nvSpPr>
          <p:cNvPr id="16" name="Rounded Rectangle 15"/>
          <p:cNvSpPr/>
          <p:nvPr/>
        </p:nvSpPr>
        <p:spPr>
          <a:xfrm>
            <a:off x="6324600" y="2362200"/>
            <a:ext cx="2514600" cy="1066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Phenotype of the Child</a:t>
            </a:r>
            <a:endParaRPr lang="en-US" dirty="0"/>
          </a:p>
        </p:txBody>
      </p:sp>
      <p:sp>
        <p:nvSpPr>
          <p:cNvPr id="17" name="Rounded Rectangle 16"/>
          <p:cNvSpPr/>
          <p:nvPr/>
        </p:nvSpPr>
        <p:spPr>
          <a:xfrm>
            <a:off x="3810000" y="800100"/>
            <a:ext cx="2590800" cy="7620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smtClean="0"/>
              <a:t>Genotype of the Child</a:t>
            </a:r>
            <a:endParaRPr lang="en-US" dirty="0"/>
          </a:p>
        </p:txBody>
      </p:sp>
      <p:sp>
        <p:nvSpPr>
          <p:cNvPr id="18" name="Rounded Rectangle 17"/>
          <p:cNvSpPr/>
          <p:nvPr/>
        </p:nvSpPr>
        <p:spPr>
          <a:xfrm>
            <a:off x="609600" y="762000"/>
            <a:ext cx="2362200" cy="8382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Genotype of the Parents</a:t>
            </a:r>
            <a:endParaRPr lang="en-US" dirty="0"/>
          </a:p>
        </p:txBody>
      </p:sp>
      <p:cxnSp>
        <p:nvCxnSpPr>
          <p:cNvPr id="20" name="Straight Arrow Connector 19"/>
          <p:cNvCxnSpPr>
            <a:stCxn id="18" idx="3"/>
            <a:endCxn id="17" idx="1"/>
          </p:cNvCxnSpPr>
          <p:nvPr/>
        </p:nvCxnSpPr>
        <p:spPr>
          <a:xfrm>
            <a:off x="2971800" y="1181100"/>
            <a:ext cx="838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Elbow Connector 24"/>
          <p:cNvCxnSpPr/>
          <p:nvPr/>
        </p:nvCxnSpPr>
        <p:spPr>
          <a:xfrm rot="16200000" flipH="1">
            <a:off x="6400800" y="1143000"/>
            <a:ext cx="1219200" cy="1219200"/>
          </a:xfrm>
          <a:prstGeom prst="bentConnector3">
            <a:avLst>
              <a:gd name="adj1" fmla="val 1289"/>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Shape 29"/>
          <p:cNvCxnSpPr>
            <a:endCxn id="15" idx="2"/>
          </p:cNvCxnSpPr>
          <p:nvPr/>
        </p:nvCxnSpPr>
        <p:spPr>
          <a:xfrm rot="5400000">
            <a:off x="190500" y="2628900"/>
            <a:ext cx="2590800" cy="533400"/>
          </a:xfrm>
          <a:prstGeom prst="bentConnector4">
            <a:avLst>
              <a:gd name="adj1" fmla="val 16176"/>
              <a:gd name="adj2" fmla="val 241826"/>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2" name="Shape 31"/>
          <p:cNvCxnSpPr/>
          <p:nvPr/>
        </p:nvCxnSpPr>
        <p:spPr>
          <a:xfrm flipV="1">
            <a:off x="5486400" y="3429000"/>
            <a:ext cx="1828800" cy="762000"/>
          </a:xfrm>
          <a:prstGeom prst="bentConnector3">
            <a:avLst>
              <a:gd name="adj1" fmla="val 10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6" name="Shape 35"/>
          <p:cNvCxnSpPr>
            <a:stCxn id="16" idx="2"/>
          </p:cNvCxnSpPr>
          <p:nvPr/>
        </p:nvCxnSpPr>
        <p:spPr>
          <a:xfrm rot="5400000">
            <a:off x="5886450" y="2952750"/>
            <a:ext cx="1219200" cy="2171700"/>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pPr algn="ctr">
              <a:buFont typeface="Monotype Sorts" charset="2"/>
              <a:buNone/>
            </a:pPr>
            <a:r>
              <a:rPr lang="en-US" b="1" i="1"/>
              <a:t>Therefore, characteristics of the child, as well as the rearing environment and genetic contributions of the parents, influence the course of development.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lgn="ctr"/>
            <a:r>
              <a:rPr lang="en-US" altLang="en-US" sz="4000" b="1" i="1"/>
              <a:t>Genetic and Environmental Influences on Human Development</a:t>
            </a:r>
            <a:endParaRPr lang="en-US" sz="4000" b="1" i="1"/>
          </a:p>
        </p:txBody>
      </p:sp>
      <p:sp>
        <p:nvSpPr>
          <p:cNvPr id="34819" name="Rectangle 3"/>
          <p:cNvSpPr>
            <a:spLocks noGrp="1" noChangeArrowheads="1"/>
          </p:cNvSpPr>
          <p:nvPr>
            <p:ph idx="1"/>
          </p:nvPr>
        </p:nvSpPr>
        <p:spPr>
          <a:xfrm>
            <a:off x="1219200" y="3200400"/>
            <a:ext cx="6711654" cy="1985675"/>
          </a:xfrm>
        </p:spPr>
        <p:txBody>
          <a:bodyPr/>
          <a:lstStyle/>
          <a:p>
            <a:r>
              <a:rPr lang="en-US" altLang="en-US" dirty="0">
                <a:solidFill>
                  <a:schemeClr val="accent4">
                    <a:lumMod val="20000"/>
                    <a:lumOff val="80000"/>
                  </a:schemeClr>
                </a:solidFill>
              </a:rPr>
              <a:t>Passive Genotype — </a:t>
            </a:r>
            <a:r>
              <a:rPr lang="en-US" altLang="en-US" dirty="0"/>
              <a:t>The environmental influences parents provide for their kids exert a gradually decreasing effect on the children as the children get older. </a:t>
            </a:r>
          </a:p>
          <a:p>
            <a:r>
              <a:rPr lang="en-US" altLang="en-US" dirty="0"/>
              <a:t>Environmental effects decrease with 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dissolve">
                                      <p:cBhvr>
                                        <p:cTn id="12"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algn="ctr"/>
            <a:r>
              <a:rPr lang="en-US" altLang="en-US" sz="4000" b="1" i="1"/>
              <a:t>Genetic and Environmental Influences on Human Development</a:t>
            </a:r>
            <a:endParaRPr lang="en-US" sz="4000" b="1" i="1"/>
          </a:p>
        </p:txBody>
      </p:sp>
      <p:sp>
        <p:nvSpPr>
          <p:cNvPr id="30723" name="Rectangle 3"/>
          <p:cNvSpPr>
            <a:spLocks noGrp="1" noChangeArrowheads="1"/>
          </p:cNvSpPr>
          <p:nvPr>
            <p:ph idx="1"/>
          </p:nvPr>
        </p:nvSpPr>
        <p:spPr>
          <a:xfrm>
            <a:off x="1295400" y="3505200"/>
            <a:ext cx="6711654" cy="1757075"/>
          </a:xfrm>
        </p:spPr>
        <p:txBody>
          <a:bodyPr/>
          <a:lstStyle/>
          <a:p>
            <a:r>
              <a:rPr lang="en-US" altLang="en-US" dirty="0" err="1">
                <a:solidFill>
                  <a:schemeClr val="accent4">
                    <a:lumMod val="20000"/>
                    <a:lumOff val="80000"/>
                  </a:schemeClr>
                </a:solidFill>
              </a:rPr>
              <a:t>Evoactive</a:t>
            </a:r>
            <a:r>
              <a:rPr lang="en-US" altLang="en-US" dirty="0">
                <a:solidFill>
                  <a:schemeClr val="accent4">
                    <a:lumMod val="20000"/>
                    <a:lumOff val="80000"/>
                  </a:schemeClr>
                </a:solidFill>
              </a:rPr>
              <a:t> Genotype — </a:t>
            </a:r>
            <a:r>
              <a:rPr lang="en-US" altLang="en-US" dirty="0" err="1"/>
              <a:t>Temporamental</a:t>
            </a:r>
            <a:r>
              <a:rPr lang="en-US" altLang="en-US" dirty="0"/>
              <a:t> characteristics of children that elicit responses from others. </a:t>
            </a:r>
          </a:p>
          <a:p>
            <a:r>
              <a:rPr lang="en-US" dirty="0"/>
              <a:t>Environmental effects remain constant with 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dissolve">
                                      <p:cBhvr>
                                        <p:cTn id="12"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algn="ctr"/>
            <a:r>
              <a:rPr lang="en-US" altLang="en-US" sz="4000" b="1" i="1"/>
              <a:t>Genetic and Environmental Influences on Human Development</a:t>
            </a:r>
            <a:endParaRPr lang="en-US" sz="4000" b="1" i="1"/>
          </a:p>
        </p:txBody>
      </p:sp>
      <p:sp>
        <p:nvSpPr>
          <p:cNvPr id="31747" name="Rectangle 3"/>
          <p:cNvSpPr>
            <a:spLocks noGrp="1" noChangeArrowheads="1"/>
          </p:cNvSpPr>
          <p:nvPr>
            <p:ph idx="1"/>
          </p:nvPr>
        </p:nvSpPr>
        <p:spPr>
          <a:xfrm>
            <a:off x="1219200" y="3505200"/>
            <a:ext cx="6711654" cy="1757075"/>
          </a:xfrm>
        </p:spPr>
        <p:txBody>
          <a:bodyPr/>
          <a:lstStyle/>
          <a:p>
            <a:r>
              <a:rPr lang="en-US" altLang="en-US" dirty="0">
                <a:solidFill>
                  <a:schemeClr val="accent4">
                    <a:lumMod val="20000"/>
                    <a:lumOff val="80000"/>
                  </a:schemeClr>
                </a:solidFill>
              </a:rPr>
              <a:t>Active Genotype — </a:t>
            </a:r>
            <a:r>
              <a:rPr lang="en-US" altLang="en-US" dirty="0"/>
              <a:t>As children  get older, they have more and more ability to select environments that suit their own particular needs. </a:t>
            </a:r>
          </a:p>
          <a:p>
            <a:r>
              <a:rPr lang="en-US" altLang="en-US" dirty="0"/>
              <a:t> Environmental effects increase with 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en-US" altLang="en-US" b="1" i="1" dirty="0"/>
              <a:t>Introduction</a:t>
            </a:r>
          </a:p>
        </p:txBody>
      </p:sp>
      <p:sp>
        <p:nvSpPr>
          <p:cNvPr id="7171" name="Rectangle 3"/>
          <p:cNvSpPr>
            <a:spLocks noGrp="1" noChangeArrowheads="1"/>
          </p:cNvSpPr>
          <p:nvPr>
            <p:ph idx="1"/>
          </p:nvPr>
        </p:nvSpPr>
        <p:spPr>
          <a:xfrm>
            <a:off x="1219200" y="2819400"/>
            <a:ext cx="6711654" cy="2214275"/>
          </a:xfrm>
        </p:spPr>
        <p:txBody>
          <a:bodyPr/>
          <a:lstStyle/>
          <a:p>
            <a:pPr>
              <a:buFont typeface="Monotype Sorts" charset="2"/>
              <a:buNone/>
            </a:pPr>
            <a:r>
              <a:rPr lang="en-US" altLang="en-US" dirty="0">
                <a:solidFill>
                  <a:srgbClr val="000000"/>
                </a:solidFill>
                <a:effectLst>
                  <a:outerShdw blurRad="38100" dist="38100" dir="2700000" algn="tl">
                    <a:srgbClr val="FFFFFF"/>
                  </a:outerShdw>
                </a:effectLst>
                <a:latin typeface="Helvetica" charset="0"/>
              </a:rPr>
              <a:t>   </a:t>
            </a:r>
            <a:r>
              <a:rPr lang="en-US" altLang="en-US" dirty="0" smtClean="0">
                <a:solidFill>
                  <a:srgbClr val="000000"/>
                </a:solidFill>
                <a:effectLst>
                  <a:outerShdw blurRad="38100" dist="38100" dir="2700000" algn="tl">
                    <a:srgbClr val="FFFFFF"/>
                  </a:outerShdw>
                </a:effectLst>
                <a:latin typeface="Helvetica" charset="0"/>
              </a:rPr>
              <a:t>	</a:t>
            </a:r>
            <a:r>
              <a:rPr lang="en-US" altLang="en-US" dirty="0" smtClean="0">
                <a:latin typeface="Helvetica" charset="0"/>
              </a:rPr>
              <a:t>Biological </a:t>
            </a:r>
            <a:r>
              <a:rPr lang="en-US" altLang="en-US" dirty="0">
                <a:latin typeface="Helvetica" charset="0"/>
              </a:rPr>
              <a:t>functions of the brain are important to touch on, because talking about cognition and cognitive functions is relatively unexciting without knowledge of the way the brain works.  So much more is known about the brain today that validates theories of cognition.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dissolve">
                                      <p:cBhvr>
                                        <p:cTn id="12"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228600"/>
            <a:ext cx="7772400" cy="1143000"/>
          </a:xfrm>
        </p:spPr>
        <p:txBody>
          <a:bodyPr>
            <a:normAutofit fontScale="90000"/>
          </a:bodyPr>
          <a:lstStyle/>
          <a:p>
            <a:pPr algn="ctr"/>
            <a:r>
              <a:rPr lang="en-US" sz="4000" b="1" i="1"/>
              <a:t>Developmental Systems and the Concept of Epigenesis</a:t>
            </a:r>
          </a:p>
        </p:txBody>
      </p:sp>
      <p:sp>
        <p:nvSpPr>
          <p:cNvPr id="33795" name="Rectangle 3"/>
          <p:cNvSpPr>
            <a:spLocks noGrp="1" noChangeArrowheads="1"/>
          </p:cNvSpPr>
          <p:nvPr>
            <p:ph idx="1"/>
          </p:nvPr>
        </p:nvSpPr>
        <p:spPr>
          <a:xfrm>
            <a:off x="762000" y="1676400"/>
            <a:ext cx="7772400" cy="4876800"/>
          </a:xfrm>
        </p:spPr>
        <p:txBody>
          <a:bodyPr/>
          <a:lstStyle/>
          <a:p>
            <a:pPr>
              <a:lnSpc>
                <a:spcPct val="90000"/>
              </a:lnSpc>
            </a:pPr>
            <a:r>
              <a:rPr lang="en-US" altLang="en-US" sz="2800" b="1" i="1" dirty="0">
                <a:solidFill>
                  <a:schemeClr val="accent4">
                    <a:lumMod val="20000"/>
                    <a:lumOff val="80000"/>
                  </a:schemeClr>
                </a:solidFill>
                <a:latin typeface="Helvetica" charset="0"/>
              </a:rPr>
              <a:t>Developmental Systems Approach</a:t>
            </a:r>
            <a:r>
              <a:rPr lang="en-US" altLang="en-US" sz="2800" i="1" dirty="0">
                <a:solidFill>
                  <a:schemeClr val="accent4">
                    <a:lumMod val="20000"/>
                    <a:lumOff val="80000"/>
                  </a:schemeClr>
                </a:solidFill>
                <a:latin typeface="Helvetica" charset="0"/>
              </a:rPr>
              <a:t> </a:t>
            </a:r>
            <a:r>
              <a:rPr lang="en-US" altLang="en-US" sz="2800" i="1" dirty="0">
                <a:latin typeface="Helvetica" charset="0"/>
              </a:rPr>
              <a:t>suggests that</a:t>
            </a:r>
            <a:r>
              <a:rPr lang="en-US" altLang="en-US" sz="2800" dirty="0">
                <a:effectLst/>
                <a:latin typeface="Helvetica" charset="0"/>
              </a:rPr>
              <a:t> development </a:t>
            </a:r>
            <a:r>
              <a:rPr lang="en-US" altLang="en-US" sz="2800" i="1" dirty="0">
                <a:latin typeface="Helvetica" charset="0"/>
              </a:rPr>
              <a:t>occurs as a function of the interaction of multiple layers of an organism and its environment.</a:t>
            </a:r>
          </a:p>
          <a:p>
            <a:pPr>
              <a:lnSpc>
                <a:spcPct val="90000"/>
              </a:lnSpc>
            </a:pPr>
            <a:r>
              <a:rPr lang="en-US" altLang="en-US" sz="2800" b="1" i="1" dirty="0" err="1">
                <a:solidFill>
                  <a:schemeClr val="accent4">
                    <a:lumMod val="20000"/>
                    <a:lumOff val="80000"/>
                  </a:schemeClr>
                </a:solidFill>
                <a:latin typeface="Helvetica" charset="0"/>
              </a:rPr>
              <a:t>Epigenesis</a:t>
            </a:r>
            <a:r>
              <a:rPr lang="en-US" altLang="en-US" sz="2800" i="1" dirty="0">
                <a:latin typeface="Helvetica" charset="0"/>
              </a:rPr>
              <a:t> suggests that a human, at any given developmental level, will be qualitatively different—both in terms of structure (what they look like/what they know) and function (what they can do). These changes occur at all levels of an organism because of bi-directional relationships with all of these levels.</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5" name="Text Box 13"/>
          <p:cNvSpPr txBox="1">
            <a:spLocks noChangeArrowheads="1"/>
          </p:cNvSpPr>
          <p:nvPr/>
        </p:nvSpPr>
        <p:spPr bwMode="auto">
          <a:xfrm>
            <a:off x="0" y="5632450"/>
            <a:ext cx="8991600" cy="313932"/>
          </a:xfrm>
          <a:prstGeom prst="rect">
            <a:avLst/>
          </a:prstGeom>
          <a:noFill/>
          <a:ln w="9525">
            <a:noFill/>
            <a:miter lim="800000"/>
            <a:headEnd/>
            <a:tailEnd/>
          </a:ln>
          <a:effectLst/>
        </p:spPr>
        <p:txBody>
          <a:bodyPr wrap="square">
            <a:spAutoFit/>
          </a:bodyPr>
          <a:lstStyle/>
          <a:p>
            <a:pPr>
              <a:lnSpc>
                <a:spcPct val="80000"/>
              </a:lnSpc>
              <a:spcBef>
                <a:spcPct val="20000"/>
              </a:spcBef>
              <a:buClr>
                <a:schemeClr val="tx2"/>
              </a:buClr>
              <a:buSzPct val="75000"/>
              <a:buFont typeface="Monotype Sorts" charset="2"/>
              <a:buNone/>
            </a:pPr>
            <a:r>
              <a:rPr lang="en-US" sz="1800" dirty="0">
                <a:effectLst>
                  <a:outerShdw blurRad="38100" dist="38100" dir="2700000" algn="tl">
                    <a:srgbClr val="000000"/>
                  </a:outerShdw>
                </a:effectLst>
              </a:rPr>
              <a:t>Genetic activity (DNA       </a:t>
            </a:r>
            <a:r>
              <a:rPr lang="en-US" sz="1800" dirty="0" smtClean="0">
                <a:effectLst>
                  <a:outerShdw blurRad="38100" dist="38100" dir="2700000" algn="tl">
                    <a:srgbClr val="000000"/>
                  </a:outerShdw>
                </a:effectLst>
              </a:rPr>
              <a:t> RNA         </a:t>
            </a:r>
            <a:r>
              <a:rPr lang="en-US" sz="1800" dirty="0">
                <a:effectLst>
                  <a:outerShdw blurRad="38100" dist="38100" dir="2700000" algn="tl">
                    <a:srgbClr val="000000"/>
                  </a:outerShdw>
                </a:effectLst>
              </a:rPr>
              <a:t>proteins)        structural maturation       function, activity</a:t>
            </a:r>
            <a:endParaRPr lang="en-US" sz="1800" dirty="0"/>
          </a:p>
        </p:txBody>
      </p:sp>
      <p:sp>
        <p:nvSpPr>
          <p:cNvPr id="28674" name="Rectangle 2"/>
          <p:cNvSpPr>
            <a:spLocks noGrp="1" noChangeArrowheads="1"/>
          </p:cNvSpPr>
          <p:nvPr>
            <p:ph type="title"/>
          </p:nvPr>
        </p:nvSpPr>
        <p:spPr>
          <a:xfrm>
            <a:off x="1143000" y="228600"/>
            <a:ext cx="7772400" cy="1143000"/>
          </a:xfrm>
        </p:spPr>
        <p:txBody>
          <a:bodyPr/>
          <a:lstStyle/>
          <a:p>
            <a:pPr algn="ctr"/>
            <a:r>
              <a:rPr lang="en-US" b="1" i="1"/>
              <a:t>Epigenesis</a:t>
            </a:r>
          </a:p>
        </p:txBody>
      </p:sp>
      <p:sp>
        <p:nvSpPr>
          <p:cNvPr id="28675" name="Rectangle 3"/>
          <p:cNvSpPr>
            <a:spLocks noGrp="1" noChangeArrowheads="1"/>
          </p:cNvSpPr>
          <p:nvPr>
            <p:ph idx="1"/>
          </p:nvPr>
        </p:nvSpPr>
        <p:spPr>
          <a:xfrm>
            <a:off x="1143000" y="1593850"/>
            <a:ext cx="7772400" cy="3810000"/>
          </a:xfrm>
        </p:spPr>
        <p:txBody>
          <a:bodyPr/>
          <a:lstStyle/>
          <a:p>
            <a:pPr>
              <a:lnSpc>
                <a:spcPct val="80000"/>
              </a:lnSpc>
            </a:pPr>
            <a:r>
              <a:rPr lang="en-US" sz="2800">
                <a:latin typeface="Helvetica" charset="0"/>
              </a:rPr>
              <a:t>The emergence of new structures and functions during the course of development.</a:t>
            </a:r>
          </a:p>
          <a:p>
            <a:pPr>
              <a:lnSpc>
                <a:spcPct val="80000"/>
              </a:lnSpc>
            </a:pPr>
            <a:r>
              <a:rPr lang="en-US" sz="2800">
                <a:latin typeface="Helvetica" charset="0"/>
              </a:rPr>
              <a:t>Development is characterized by an increase of complexity of organization.</a:t>
            </a:r>
          </a:p>
          <a:p>
            <a:pPr>
              <a:lnSpc>
                <a:spcPct val="80000"/>
              </a:lnSpc>
            </a:pPr>
            <a:r>
              <a:rPr lang="en-US" sz="2800">
                <a:latin typeface="Helvetica" charset="0"/>
              </a:rPr>
              <a:t>Reflects a biderectional relationship between between all levels of biological and experiential variables, such that genetic activity both influences and is influenced structural maturation, which is bidirectionally related to function and activity.</a:t>
            </a:r>
            <a:endParaRPr lang="en-US" sz="1400">
              <a:latin typeface="Helvetica" charset="0"/>
            </a:endParaRPr>
          </a:p>
        </p:txBody>
      </p:sp>
      <p:sp>
        <p:nvSpPr>
          <p:cNvPr id="28682" name="Line 10"/>
          <p:cNvSpPr>
            <a:spLocks noChangeShapeType="1"/>
          </p:cNvSpPr>
          <p:nvPr/>
        </p:nvSpPr>
        <p:spPr bwMode="auto">
          <a:xfrm>
            <a:off x="2209800" y="5791200"/>
            <a:ext cx="381000" cy="0"/>
          </a:xfrm>
          <a:prstGeom prst="line">
            <a:avLst/>
          </a:prstGeom>
          <a:noFill/>
          <a:ln w="38100">
            <a:solidFill>
              <a:schemeClr val="accent1">
                <a:lumMod val="40000"/>
                <a:lumOff val="60000"/>
              </a:schemeClr>
            </a:solidFill>
            <a:round/>
            <a:headEnd type="triangle" w="med" len="med"/>
            <a:tailEnd type="triangle" w="med" len="med"/>
          </a:ln>
          <a:effectLst/>
        </p:spPr>
        <p:txBody>
          <a:bodyPr/>
          <a:lstStyle/>
          <a:p>
            <a:endParaRPr lang="en-US"/>
          </a:p>
        </p:txBody>
      </p:sp>
      <p:sp>
        <p:nvSpPr>
          <p:cNvPr id="28683" name="Line 11"/>
          <p:cNvSpPr>
            <a:spLocks noChangeShapeType="1"/>
          </p:cNvSpPr>
          <p:nvPr/>
        </p:nvSpPr>
        <p:spPr bwMode="auto">
          <a:xfrm>
            <a:off x="3200400" y="5791200"/>
            <a:ext cx="381000" cy="0"/>
          </a:xfrm>
          <a:prstGeom prst="line">
            <a:avLst/>
          </a:prstGeom>
          <a:noFill/>
          <a:ln w="38100">
            <a:solidFill>
              <a:schemeClr val="accent1">
                <a:lumMod val="40000"/>
                <a:lumOff val="60000"/>
              </a:schemeClr>
            </a:solidFill>
            <a:round/>
            <a:headEnd type="triangle" w="med" len="med"/>
            <a:tailEnd type="triangle" w="med" len="med"/>
          </a:ln>
          <a:effectLst/>
        </p:spPr>
        <p:txBody>
          <a:bodyPr/>
          <a:lstStyle/>
          <a:p>
            <a:endParaRPr lang="en-US"/>
          </a:p>
        </p:txBody>
      </p:sp>
      <p:sp>
        <p:nvSpPr>
          <p:cNvPr id="28684" name="Line 12"/>
          <p:cNvSpPr>
            <a:spLocks noChangeShapeType="1"/>
          </p:cNvSpPr>
          <p:nvPr/>
        </p:nvSpPr>
        <p:spPr bwMode="auto">
          <a:xfrm>
            <a:off x="4495800" y="5791200"/>
            <a:ext cx="381000" cy="0"/>
          </a:xfrm>
          <a:prstGeom prst="line">
            <a:avLst/>
          </a:prstGeom>
          <a:noFill/>
          <a:ln w="38100">
            <a:solidFill>
              <a:schemeClr val="accent1">
                <a:lumMod val="40000"/>
                <a:lumOff val="60000"/>
              </a:schemeClr>
            </a:solidFill>
            <a:round/>
            <a:headEnd type="triangle" w="med" len="med"/>
            <a:tailEnd type="triangle" w="med" len="med"/>
          </a:ln>
          <a:effectLst/>
        </p:spPr>
        <p:txBody>
          <a:bodyPr/>
          <a:lstStyle/>
          <a:p>
            <a:endParaRPr lang="en-US"/>
          </a:p>
        </p:txBody>
      </p:sp>
      <p:sp>
        <p:nvSpPr>
          <p:cNvPr id="28686" name="Line 14"/>
          <p:cNvSpPr>
            <a:spLocks noChangeShapeType="1"/>
          </p:cNvSpPr>
          <p:nvPr/>
        </p:nvSpPr>
        <p:spPr bwMode="auto">
          <a:xfrm>
            <a:off x="6858000" y="5791200"/>
            <a:ext cx="381000" cy="0"/>
          </a:xfrm>
          <a:prstGeom prst="line">
            <a:avLst/>
          </a:prstGeom>
          <a:noFill/>
          <a:ln w="38100">
            <a:solidFill>
              <a:schemeClr val="accent1">
                <a:lumMod val="40000"/>
                <a:lumOff val="60000"/>
              </a:schemeClr>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dissolve">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85"/>
                                        </p:tgtEl>
                                        <p:attrNameLst>
                                          <p:attrName>style.visibility</p:attrName>
                                        </p:attrNameLst>
                                      </p:cBhvr>
                                      <p:to>
                                        <p:strVal val="visible"/>
                                      </p:to>
                                    </p:set>
                                    <p:animEffect transition="in" filter="dissolve">
                                      <p:cBhvr>
                                        <p:cTn id="22" dur="500"/>
                                        <p:tgtEl>
                                          <p:spTgt spid="2868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8682"/>
                                        </p:tgtEl>
                                        <p:attrNameLst>
                                          <p:attrName>style.visibility</p:attrName>
                                        </p:attrNameLst>
                                      </p:cBhvr>
                                      <p:to>
                                        <p:strVal val="visible"/>
                                      </p:to>
                                    </p:set>
                                    <p:animEffect transition="in" filter="dissolve">
                                      <p:cBhvr>
                                        <p:cTn id="25" dur="500"/>
                                        <p:tgtEl>
                                          <p:spTgt spid="2868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8683"/>
                                        </p:tgtEl>
                                        <p:attrNameLst>
                                          <p:attrName>style.visibility</p:attrName>
                                        </p:attrNameLst>
                                      </p:cBhvr>
                                      <p:to>
                                        <p:strVal val="visible"/>
                                      </p:to>
                                    </p:set>
                                    <p:animEffect transition="in" filter="dissolve">
                                      <p:cBhvr>
                                        <p:cTn id="28" dur="500"/>
                                        <p:tgtEl>
                                          <p:spTgt spid="28683"/>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8684"/>
                                        </p:tgtEl>
                                        <p:attrNameLst>
                                          <p:attrName>style.visibility</p:attrName>
                                        </p:attrNameLst>
                                      </p:cBhvr>
                                      <p:to>
                                        <p:strVal val="visible"/>
                                      </p:to>
                                    </p:set>
                                    <p:animEffect transition="in" filter="dissolve">
                                      <p:cBhvr>
                                        <p:cTn id="31" dur="500"/>
                                        <p:tgtEl>
                                          <p:spTgt spid="28684"/>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8686"/>
                                        </p:tgtEl>
                                        <p:attrNameLst>
                                          <p:attrName>style.visibility</p:attrName>
                                        </p:attrNameLst>
                                      </p:cBhvr>
                                      <p:to>
                                        <p:strVal val="visible"/>
                                      </p:to>
                                    </p:set>
                                    <p:animEffect transition="in" filter="dissolve">
                                      <p:cBhvr>
                                        <p:cTn id="34" dur="500"/>
                                        <p:tgtEl>
                                          <p:spTgt spid="28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5" grpId="0"/>
      <p:bldP spid="28675" grpId="0" uiExpand="1" build="p"/>
      <p:bldP spid="28682" grpId="0" animBg="1"/>
      <p:bldP spid="28683" grpId="0" animBg="1"/>
      <p:bldP spid="28684" grpId="0" animBg="1"/>
      <p:bldP spid="2868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noFill/>
          <a:ln/>
        </p:spPr>
        <p:txBody>
          <a:bodyPr/>
          <a:lstStyle/>
          <a:p>
            <a:pPr algn="ctr"/>
            <a:r>
              <a:rPr lang="en-US" altLang="en-US" b="1" i="1"/>
              <a:t>Consider the levels and what they can do...</a:t>
            </a:r>
            <a:endParaRPr lang="en-US" altLang="en-US" b="1"/>
          </a:p>
        </p:txBody>
      </p:sp>
      <p:sp>
        <p:nvSpPr>
          <p:cNvPr id="15363" name="Rectangle 3"/>
          <p:cNvSpPr>
            <a:spLocks noGrp="1" noChangeArrowheads="1"/>
          </p:cNvSpPr>
          <p:nvPr>
            <p:ph idx="1"/>
          </p:nvPr>
        </p:nvSpPr>
        <p:spPr/>
        <p:txBody>
          <a:bodyPr/>
          <a:lstStyle/>
          <a:p>
            <a:r>
              <a:rPr lang="en-US" altLang="en-US" sz="4000" b="1" i="1" dirty="0" smtClean="0">
                <a:solidFill>
                  <a:schemeClr val="accent4">
                    <a:lumMod val="20000"/>
                    <a:lumOff val="80000"/>
                  </a:schemeClr>
                </a:solidFill>
                <a:effectLst/>
              </a:rPr>
              <a:t> Environment</a:t>
            </a:r>
            <a:endParaRPr lang="en-US" altLang="en-US" sz="4000" b="1" i="1" dirty="0">
              <a:solidFill>
                <a:schemeClr val="accent4">
                  <a:lumMod val="20000"/>
                  <a:lumOff val="80000"/>
                </a:schemeClr>
              </a:solidFill>
              <a:effectLst/>
            </a:endParaRPr>
          </a:p>
          <a:p>
            <a:r>
              <a:rPr lang="en-US" altLang="en-US" sz="4000" b="1" i="1" dirty="0" smtClean="0">
                <a:solidFill>
                  <a:schemeClr val="accent4">
                    <a:lumMod val="20000"/>
                    <a:lumOff val="80000"/>
                  </a:schemeClr>
                </a:solidFill>
                <a:effectLst/>
              </a:rPr>
              <a:t> Behavior</a:t>
            </a:r>
            <a:endParaRPr lang="en-US" altLang="en-US" sz="4000" b="1" i="1" dirty="0">
              <a:solidFill>
                <a:schemeClr val="accent4">
                  <a:lumMod val="20000"/>
                  <a:lumOff val="80000"/>
                </a:schemeClr>
              </a:solidFill>
              <a:effectLst/>
            </a:endParaRPr>
          </a:p>
          <a:p>
            <a:r>
              <a:rPr lang="en-US" altLang="en-US" sz="4000" b="1" i="1" dirty="0" smtClean="0">
                <a:solidFill>
                  <a:schemeClr val="accent4">
                    <a:lumMod val="20000"/>
                    <a:lumOff val="80000"/>
                  </a:schemeClr>
                </a:solidFill>
                <a:effectLst/>
              </a:rPr>
              <a:t> Neural </a:t>
            </a:r>
            <a:r>
              <a:rPr lang="en-US" altLang="en-US" sz="4000" b="1" i="1" dirty="0">
                <a:solidFill>
                  <a:schemeClr val="accent4">
                    <a:lumMod val="20000"/>
                    <a:lumOff val="80000"/>
                  </a:schemeClr>
                </a:solidFill>
                <a:effectLst/>
              </a:rPr>
              <a:t>Activity</a:t>
            </a:r>
          </a:p>
          <a:p>
            <a:r>
              <a:rPr lang="en-US" altLang="en-US" sz="4000" b="1" i="1" smtClean="0">
                <a:solidFill>
                  <a:schemeClr val="accent4">
                    <a:lumMod val="20000"/>
                    <a:lumOff val="80000"/>
                  </a:schemeClr>
                </a:solidFill>
                <a:effectLst/>
              </a:rPr>
              <a:t> Genetic </a:t>
            </a:r>
            <a:r>
              <a:rPr lang="en-US" altLang="en-US" sz="4000" b="1" i="1" dirty="0">
                <a:solidFill>
                  <a:schemeClr val="accent4">
                    <a:lumMod val="20000"/>
                    <a:lumOff val="80000"/>
                  </a:schemeClr>
                </a:solidFill>
                <a:effectLst/>
              </a:rPr>
              <a:t>Activity</a:t>
            </a:r>
            <a:endParaRPr lang="en-US" altLang="en-US" dirty="0">
              <a:solidFill>
                <a:schemeClr val="accent4">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dissolve">
                                      <p:cBhvr>
                                        <p:cTn id="7" dur="500"/>
                                        <p:tgtEl>
                                          <p:spTgt spid="1536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dissolve">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dissolve">
                                      <p:cBhvr>
                                        <p:cTn id="17" dur="5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dissolve">
                                      <p:cBhvr>
                                        <p:cTn id="22" dur="500"/>
                                        <p:tgtEl>
                                          <p:spTgt spid="153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dissolve">
                                      <p:cBhvr>
                                        <p:cTn id="27"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autoUpdateAnimBg="0"/>
      <p:bldP spid="153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lum contrast="30000"/>
          </a:blip>
          <a:srcRect/>
          <a:stretch>
            <a:fillRect/>
          </a:stretch>
        </p:blipFill>
        <p:spPr bwMode="auto">
          <a:xfrm>
            <a:off x="1295400" y="2438400"/>
            <a:ext cx="6489700" cy="4114800"/>
          </a:xfrm>
          <a:prstGeom prst="rect">
            <a:avLst/>
          </a:prstGeom>
          <a:noFill/>
          <a:ln w="9525">
            <a:noFill/>
            <a:miter lim="800000"/>
            <a:headEnd/>
            <a:tailEnd/>
          </a:ln>
          <a:effectLst/>
        </p:spPr>
      </p:pic>
      <p:sp>
        <p:nvSpPr>
          <p:cNvPr id="13315" name="Rectangle 3"/>
          <p:cNvSpPr>
            <a:spLocks noGrp="1" noChangeArrowheads="1"/>
          </p:cNvSpPr>
          <p:nvPr>
            <p:ph type="title"/>
          </p:nvPr>
        </p:nvSpPr>
        <p:spPr/>
        <p:txBody>
          <a:bodyPr>
            <a:normAutofit fontScale="90000"/>
          </a:bodyPr>
          <a:lstStyle/>
          <a:p>
            <a:pPr algn="ctr"/>
            <a:r>
              <a:rPr lang="en-US" altLang="en-US" sz="4000" b="1" i="1" dirty="0"/>
              <a:t>All four levels influence each other </a:t>
            </a:r>
            <a:br>
              <a:rPr lang="en-US" altLang="en-US" sz="4000" b="1" i="1" dirty="0"/>
            </a:br>
            <a:r>
              <a:rPr lang="en-US" altLang="en-US" sz="4000" b="1" i="1" dirty="0"/>
              <a:t>bi-directionally...</a:t>
            </a:r>
            <a:endParaRPr lang="en-US"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dissolv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457200"/>
            <a:ext cx="7772400" cy="1447800"/>
          </a:xfrm>
        </p:spPr>
        <p:txBody>
          <a:bodyPr>
            <a:normAutofit fontScale="90000"/>
          </a:bodyPr>
          <a:lstStyle/>
          <a:p>
            <a:r>
              <a:rPr lang="en-US" altLang="en-US" sz="3600" b="1" i="1" dirty="0">
                <a:latin typeface="Helvetica" charset="0"/>
              </a:rPr>
              <a:t>So, what is the support for the bi-directional affects of biology and experience?</a:t>
            </a:r>
            <a:endParaRPr lang="en-US" altLang="en-US" sz="1800" dirty="0">
              <a:solidFill>
                <a:srgbClr val="000000"/>
              </a:solidFill>
              <a:latin typeface="Helvetica" charset="0"/>
            </a:endParaRPr>
          </a:p>
        </p:txBody>
      </p:sp>
      <p:sp>
        <p:nvSpPr>
          <p:cNvPr id="17411" name="Rectangle 3"/>
          <p:cNvSpPr>
            <a:spLocks noGrp="1" noChangeArrowheads="1"/>
          </p:cNvSpPr>
          <p:nvPr>
            <p:ph idx="1"/>
          </p:nvPr>
        </p:nvSpPr>
        <p:spPr/>
        <p:txBody>
          <a:bodyPr>
            <a:normAutofit lnSpcReduction="10000"/>
          </a:bodyPr>
          <a:lstStyle/>
          <a:p>
            <a:pPr>
              <a:lnSpc>
                <a:spcPct val="90000"/>
              </a:lnSpc>
            </a:pPr>
            <a:endParaRPr lang="en-US" altLang="en-US" sz="1200" dirty="0">
              <a:solidFill>
                <a:srgbClr val="000000"/>
              </a:solidFill>
              <a:effectLst/>
              <a:latin typeface="Helvetica" charset="0"/>
            </a:endParaRPr>
          </a:p>
          <a:p>
            <a:pPr>
              <a:lnSpc>
                <a:spcPct val="90000"/>
              </a:lnSpc>
            </a:pPr>
            <a:r>
              <a:rPr lang="en-US" altLang="en-US" sz="2800" i="1" dirty="0">
                <a:latin typeface="Helvetica" charset="0"/>
              </a:rPr>
              <a:t>Genes direct biochemical production (proteins, for example).</a:t>
            </a:r>
          </a:p>
          <a:p>
            <a:pPr>
              <a:lnSpc>
                <a:spcPct val="90000"/>
              </a:lnSpc>
            </a:pPr>
            <a:r>
              <a:rPr lang="en-US" altLang="en-US" sz="2800" i="1" dirty="0">
                <a:solidFill>
                  <a:schemeClr val="accent4">
                    <a:lumMod val="20000"/>
                    <a:lumOff val="80000"/>
                  </a:schemeClr>
                </a:solidFill>
                <a:latin typeface="Helvetica" charset="0"/>
              </a:rPr>
              <a:t>Bio-chemicals determine structural development (like various tissues—nerves, muscles, bones).</a:t>
            </a:r>
          </a:p>
          <a:p>
            <a:pPr>
              <a:lnSpc>
                <a:spcPct val="90000"/>
              </a:lnSpc>
            </a:pPr>
            <a:r>
              <a:rPr lang="en-US" altLang="en-US" sz="2800" i="1" dirty="0">
                <a:solidFill>
                  <a:srgbClr val="FFEA18"/>
                </a:solidFill>
                <a:latin typeface="Helvetica" charset="0"/>
              </a:rPr>
              <a:t>Use or disuse of these structures (nerve cells or muscle cells, for example) can turn on or off genes—which in turn can create or allow to atrophy nerve or muscle cells.</a:t>
            </a:r>
            <a:r>
              <a:rPr lang="en-US" altLang="en-US" sz="2800" i="1" dirty="0">
                <a:solidFill>
                  <a:schemeClr val="accent2"/>
                </a:solidFill>
                <a:latin typeface="Helvetica" charset="0"/>
              </a:rPr>
              <a:t> </a:t>
            </a:r>
            <a:endParaRPr lang="en-US" altLang="en-US" sz="1200" dirty="0">
              <a:solidFill>
                <a:schemeClr val="accent2"/>
              </a:solidFill>
              <a:effectLst/>
              <a:latin typeface="Helvetic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dissolve">
                                      <p:cBhvr>
                                        <p:cTn id="7" dur="500"/>
                                        <p:tgtEl>
                                          <p:spTgt spid="174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dissolve">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dissolve">
                                      <p:cBhvr>
                                        <p:cTn id="17"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1143000" y="1524000"/>
            <a:ext cx="7772400" cy="1143000"/>
          </a:xfrm>
        </p:spPr>
        <p:txBody>
          <a:bodyPr>
            <a:normAutofit fontScale="90000"/>
          </a:bodyPr>
          <a:lstStyle/>
          <a:p>
            <a:r>
              <a:rPr lang="en-US" altLang="en-US" sz="4000" b="1" i="1"/>
              <a:t>Epigenesis is probabilistic, then...</a:t>
            </a:r>
          </a:p>
        </p:txBody>
      </p:sp>
      <p:sp>
        <p:nvSpPr>
          <p:cNvPr id="18435" name="Rectangle 3"/>
          <p:cNvSpPr>
            <a:spLocks noGrp="1" noChangeArrowheads="1"/>
          </p:cNvSpPr>
          <p:nvPr>
            <p:ph type="subTitle" idx="1"/>
          </p:nvPr>
        </p:nvSpPr>
        <p:spPr>
          <a:xfrm>
            <a:off x="1828800" y="2895600"/>
            <a:ext cx="6400800" cy="1752600"/>
          </a:xfrm>
        </p:spPr>
        <p:txBody>
          <a:bodyPr/>
          <a:lstStyle/>
          <a:p>
            <a:r>
              <a:rPr lang="en-US" altLang="en-US"/>
              <a:t>What does this mean?</a:t>
            </a:r>
          </a:p>
          <a:p>
            <a:r>
              <a:rPr lang="en-US" altLang="en-US"/>
              <a:t>What are the ramifications?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43000" y="228600"/>
            <a:ext cx="7772400" cy="1524000"/>
          </a:xfrm>
        </p:spPr>
        <p:txBody>
          <a:bodyPr/>
          <a:lstStyle/>
          <a:p>
            <a:pPr algn="ctr"/>
            <a:r>
              <a:rPr lang="en-US" altLang="en-US" b="1" i="1"/>
              <a:t>The Answer?</a:t>
            </a:r>
          </a:p>
        </p:txBody>
      </p:sp>
      <p:sp>
        <p:nvSpPr>
          <p:cNvPr id="19459" name="Rectangle 3"/>
          <p:cNvSpPr>
            <a:spLocks noGrp="1" noChangeArrowheads="1"/>
          </p:cNvSpPr>
          <p:nvPr>
            <p:ph idx="1"/>
          </p:nvPr>
        </p:nvSpPr>
        <p:spPr>
          <a:xfrm>
            <a:off x="1066800" y="1524000"/>
            <a:ext cx="7772400" cy="4114800"/>
          </a:xfrm>
        </p:spPr>
        <p:txBody>
          <a:bodyPr>
            <a:normAutofit fontScale="92500"/>
          </a:bodyPr>
          <a:lstStyle/>
          <a:p>
            <a:r>
              <a:rPr lang="en-US" altLang="en-US" sz="2800" dirty="0"/>
              <a:t>There are no simple genetic or experiential causes of behavior.  Instead, the two interact to increase or decrease the probability of behavior based on the interaction of genetic predisposition and experience.</a:t>
            </a:r>
          </a:p>
          <a:p>
            <a:r>
              <a:rPr lang="en-US" altLang="en-US" sz="2800" dirty="0"/>
              <a:t>But, remember…  experience is not just experience generically defined.  Rather it is</a:t>
            </a:r>
            <a:r>
              <a:rPr lang="en-US" altLang="en-US" sz="2800" i="1" dirty="0"/>
              <a:t> </a:t>
            </a:r>
            <a:r>
              <a:rPr lang="en-US" altLang="en-US" sz="2800" i="1" dirty="0">
                <a:solidFill>
                  <a:schemeClr val="accent4">
                    <a:lumMod val="20000"/>
                    <a:lumOff val="80000"/>
                  </a:schemeClr>
                </a:solidFill>
              </a:rPr>
              <a:t>species-typical environmental experience—</a:t>
            </a:r>
            <a:r>
              <a:rPr lang="en-US" altLang="en-US" sz="2800" dirty="0">
                <a:solidFill>
                  <a:schemeClr val="accent4">
                    <a:lumMod val="20000"/>
                    <a:lumOff val="80000"/>
                  </a:schemeClr>
                </a:solidFill>
              </a:rPr>
              <a:t>both </a:t>
            </a:r>
            <a:r>
              <a:rPr lang="en-US" altLang="en-US" sz="2800" dirty="0"/>
              <a:t>prenatally and </a:t>
            </a:r>
            <a:r>
              <a:rPr lang="en-US" altLang="en-US" sz="2800" dirty="0" err="1"/>
              <a:t>postnatally</a:t>
            </a:r>
            <a:r>
              <a:rPr lang="en-US" alt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ssolve">
                                      <p:cBhvr>
                                        <p:cTn id="12"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785</TotalTime>
  <Words>684</Words>
  <Application>Microsoft Office PowerPoint</Application>
  <PresentationFormat>On-screen Show (4:3)</PresentationFormat>
  <Paragraphs>62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Century Gothic</vt:lpstr>
      <vt:lpstr>Helvetica</vt:lpstr>
      <vt:lpstr>Monotype Sorts</vt:lpstr>
      <vt:lpstr>Times New Roman</vt:lpstr>
      <vt:lpstr>Wingdings 3</vt:lpstr>
      <vt:lpstr>Ion</vt:lpstr>
      <vt:lpstr>Biological Basis of Cognitive Development</vt:lpstr>
      <vt:lpstr>Introduction</vt:lpstr>
      <vt:lpstr>Developmental Systems and the Concept of Epigenesis</vt:lpstr>
      <vt:lpstr>Epigenesis</vt:lpstr>
      <vt:lpstr>Consider the levels and what they can do...</vt:lpstr>
      <vt:lpstr>All four levels influence each other  bi-directionally...</vt:lpstr>
      <vt:lpstr>So, what is the support for the bi-directional affects of biology and experience?</vt:lpstr>
      <vt:lpstr>Epigenesis is probabilistic, then...</vt:lpstr>
      <vt:lpstr>The Answer?</vt:lpstr>
      <vt:lpstr>Critical Periods</vt:lpstr>
      <vt:lpstr>What does it mean to be neurologically-prepared?</vt:lpstr>
      <vt:lpstr>Behavior Genetics</vt:lpstr>
      <vt:lpstr>Genotype       Environment Theory</vt:lpstr>
      <vt:lpstr>PowerPoint Presentation</vt:lpstr>
      <vt:lpstr>PowerPoint Presentation</vt:lpstr>
      <vt:lpstr>PowerPoint Presentation</vt:lpstr>
      <vt:lpstr>Genetic and Environmental Influences on Human Development</vt:lpstr>
      <vt:lpstr>Genetic and Environmental Influences on Human Development</vt:lpstr>
      <vt:lpstr>Genetic and Environmental Influences on Human Development</vt:lpstr>
    </vt:vector>
  </TitlesOfParts>
  <Company>Cognitive Design and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Basis of Cognitive Development</dc:title>
  <dc:creator>Neil Schwartz</dc:creator>
  <cp:lastModifiedBy>Schwartz, Neil</cp:lastModifiedBy>
  <cp:revision>128</cp:revision>
  <dcterms:created xsi:type="dcterms:W3CDTF">2000-09-01T09:46:01Z</dcterms:created>
  <dcterms:modified xsi:type="dcterms:W3CDTF">2016-01-20T23:51:42Z</dcterms:modified>
</cp:coreProperties>
</file>